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6" r:id="rId2"/>
  </p:sldMasterIdLst>
  <p:notesMasterIdLst>
    <p:notesMasterId r:id="rId11"/>
  </p:notesMasterIdLst>
  <p:handoutMasterIdLst>
    <p:handoutMasterId r:id="rId12"/>
  </p:handoutMasterIdLst>
  <p:sldIdLst>
    <p:sldId id="262" r:id="rId3"/>
    <p:sldId id="260" r:id="rId4"/>
    <p:sldId id="257" r:id="rId5"/>
    <p:sldId id="258" r:id="rId6"/>
    <p:sldId id="263" r:id="rId7"/>
    <p:sldId id="264" r:id="rId8"/>
    <p:sldId id="259" r:id="rId9"/>
    <p:sldId id="265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3"/>
  </p:normalViewPr>
  <p:slideViewPr>
    <p:cSldViewPr snapToGrid="0" snapToObjects="1" showGuides="1">
      <p:cViewPr>
        <p:scale>
          <a:sx n="100" d="100"/>
          <a:sy n="100" d="100"/>
        </p:scale>
        <p:origin x="954" y="60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486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76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981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208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675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971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6024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7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356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2F60A5-AF07-B541-AE6A-88569EB76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45" y="1122363"/>
            <a:ext cx="11807825" cy="20542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2AB18D6-A597-8B4E-A383-BD55E7799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45" y="3602037"/>
            <a:ext cx="11797067" cy="25987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DE463D-611E-7641-BE67-E50FAAD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25/11/22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BC9F34-E144-0247-B652-197C0707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199" y="6356349"/>
            <a:ext cx="9896625" cy="320377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838B55-B834-7B40-AB95-C477904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92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BBB-390C-8746-8F6D-62B6435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2AC7-CCB6-7743-BA17-958390688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134D6-2490-5248-8BDE-DBC857FAD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26196-17B1-8245-A58A-F8CFE52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613EA-3698-4344-847F-E2367A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66FBF-FFBF-9746-9924-D6ECC8F2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072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5BE-E091-174E-9BC7-1C1BCA6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750E-8FBE-E846-AB80-9F86414B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11B-D22A-1245-A98E-3D2AFE55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5B39B-BFEB-134C-AB6F-4AB601CE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821D6-D3D4-CF41-A511-5A5AC1081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7EB4-86D6-B743-9954-71FAD9D0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64A0-F572-C149-849B-B307CD8B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28744-8951-9A4F-A3AA-DD575AE0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79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72057-05C0-D143-BA44-BD676CD9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E2FB-8405-5C4E-A05E-0DC323AF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D6ECD-2072-7649-8717-F6947C5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331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99B7-157B-F045-9923-D12EED65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47F9E-6176-9946-A28B-E20C2D51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7A46-18AB-7B43-B05D-7EC3E7A0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A48DC-3CD9-9542-B18D-D6CC307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A9E0-9FA1-6145-9530-79E7D73F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850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C6A7C0-0649-6040-A91B-A51D8870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670A8E-FAF4-EB48-A95A-5A580126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5CAB9C-0386-8B4F-99ED-91992F80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E2BD-95EA-854F-BAB8-0CF99DE8AA7D}" type="datetime3">
              <a:rPr lang="cs-CZ" smtClean="0"/>
              <a:t>25/11/22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33C643-BAC6-384B-8391-4C4A373E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1B1056-E9A4-E849-AFE0-99640ED4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12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501A35-F9F4-C746-910A-0AB6C44A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59386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501E6E-0516-434B-9AFD-79C0FAE7D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807746"/>
            <a:ext cx="11796416" cy="33779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AAA1F3-AAB7-A046-B5C1-7E0FED02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6486-B92A-5D40-B65E-EA3DE825AE5B}" type="datetime3">
              <a:rPr lang="cs-CZ" smtClean="0"/>
              <a:t>25/11/22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7E67D82-BA89-E943-BE3E-6FD326C1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47011"/>
            <a:ext cx="9937749" cy="318604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35E7D21-DA7F-BC4B-ADBF-66F03AA0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38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10C0C-49DB-714B-8253-3919EEAB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9716" cy="1021977"/>
          </a:xfrm>
        </p:spPr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E45FF5-CFF7-BC4B-BE44-7DE11320B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846" y="2162287"/>
            <a:ext cx="5785204" cy="401467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0186BD-CCF8-814D-8F98-56078DF4C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2162285"/>
            <a:ext cx="5795963" cy="403849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0C9FC7B-3212-0C45-8BA4-BD25FC40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60A-F8EB-A649-BA02-2207FB45044B}" type="datetime3">
              <a:rPr lang="cs-CZ" smtClean="0"/>
              <a:t>25/11/22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B71C6E2-9DD7-8649-B049-1FBCF5CC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AD2E780-8CA4-694B-B7E2-70742E3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043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9E3C6D-02AA-BD44-84A9-B919C33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315A8E6-4C0A-AA4C-9079-37AC287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160E-3D53-D847-9A74-1C37BCEA757F}" type="datetime3">
              <a:rPr lang="cs-CZ" smtClean="0"/>
              <a:t>25/11/22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BB6F38-4D44-9840-89C1-FF42C22B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03DEF9F-619E-514F-B49B-61758FC0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244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DC4E-A034-0F4F-963D-96AE1C40BED7}" type="datetime3">
              <a:rPr lang="cs-CZ" smtClean="0"/>
              <a:t>25/11/22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708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A41D-18F5-2B4E-BE99-D6457D84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582C-01B7-3F42-AD28-9B7DF4DD5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3A37-4F77-534E-9AF3-D82BFE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CCB8-70AD-574C-9AA9-B02DA9D9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3117F-487E-494C-9FA1-CB037C2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916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6EA4-94EE-9E4C-9451-0C053C35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C682-265E-EE41-A540-118A3A39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CE98-8002-BC4F-85CF-80F1678C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0820-F6DD-5A4F-80F7-CAC42703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3D53-E799-BF42-83F0-6B6D5E0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410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D3AB-3AE5-6C49-B89B-0B3333B9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D72-6450-1245-B950-D14EEE9B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A13D4-2C24-4B4C-A527-27123477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6D41A-5F70-D542-B768-4CA673DB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4A22-3709-7E43-ADD3-04B31F1D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122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6D6CC12-ACA0-634F-80C9-39820930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dirty="0"/>
              <a:t>Nadpis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F40DBE-8FC7-7448-B1A4-0F1683F3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94" y="2229316"/>
            <a:ext cx="11798619" cy="397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cs-CZ" dirty="0"/>
              <a:t>Upravte styly předlohy textu.
Druhá úroveň
Třetí úroveň
Čtvrtá úroveň
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516F3-F99B-5944-9236-CEAA13395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3497" y="6356350"/>
            <a:ext cx="926054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0002-C91F-8548-89A7-9BF65FF7DADF}" type="datetime3">
              <a:rPr lang="cs-CZ" smtClean="0"/>
              <a:t>25/11/22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D98F16-2029-8D49-91DD-2C737D88D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4BAA-1A06-B141-8215-9D88CF6A720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0" name="Zástupný symbol pro zápatí 9">
            <a:extLst>
              <a:ext uri="{FF2B5EF4-FFF2-40B4-BE49-F238E27FC236}">
                <a16:creationId xmlns:a16="http://schemas.microsoft.com/office/drawing/2014/main" id="{D62A909B-22CA-3945-A5C2-F5DBFE050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7129" y="6356351"/>
            <a:ext cx="9935695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text</a:t>
            </a:r>
            <a:endParaRPr lang="cs-CZ" dirty="0"/>
          </a:p>
        </p:txBody>
      </p:sp>
      <p:pic>
        <p:nvPicPr>
          <p:cNvPr id="113" name="Obrázek 112" descr="Obsah obrázku objekt&#10;&#10;&#10;&#10;Popis se vygeneroval automaticky.">
            <a:extLst>
              <a:ext uri="{FF2B5EF4-FFF2-40B4-BE49-F238E27FC236}">
                <a16:creationId xmlns:a16="http://schemas.microsoft.com/office/drawing/2014/main" id="{54F6AF1C-4EC2-DE46-BAB8-1CDC1100616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02846" y="199669"/>
            <a:ext cx="6223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  <p15:guide id="5" pos="121" userDrawn="1">
          <p15:clr>
            <a:srgbClr val="F26B43"/>
          </p15:clr>
        </p15:guide>
        <p15:guide id="6" pos="7559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001" userDrawn="1">
          <p15:clr>
            <a:srgbClr val="F26B43"/>
          </p15:clr>
        </p15:guide>
        <p15:guide id="10" pos="7151" userDrawn="1">
          <p15:clr>
            <a:srgbClr val="F26B43"/>
          </p15:clr>
        </p15:guide>
        <p15:guide id="11" pos="7038" userDrawn="1">
          <p15:clr>
            <a:srgbClr val="F26B43"/>
          </p15:clr>
        </p15:guide>
        <p15:guide id="12" orient="horz" pos="3997" userDrawn="1">
          <p15:clr>
            <a:srgbClr val="F26B43"/>
          </p15:clr>
        </p15:guide>
        <p15:guide id="13" pos="3659" userDrawn="1">
          <p15:clr>
            <a:srgbClr val="F26B43"/>
          </p15:clr>
        </p15:guide>
        <p15:guide id="14" orient="horz" pos="2432" userDrawn="1">
          <p15:clr>
            <a:srgbClr val="F26B43"/>
          </p15:clr>
        </p15:guide>
        <p15:guide id="15" orient="horz" pos="3906" userDrawn="1">
          <p15:clr>
            <a:srgbClr val="F26B43"/>
          </p15:clr>
        </p15:guide>
        <p15:guide id="16" orient="horz" pos="527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pos="710" userDrawn="1">
          <p15:clr>
            <a:srgbClr val="F26B43"/>
          </p15:clr>
        </p15:guide>
        <p15:guide id="19" pos="7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2C198-AF9F-0A41-9A82-28EC7DDD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F5F5-E124-A54B-9981-D7FA5E3D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942D7-B669-9940-B52D-60CF522EF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BC748-752E-9E47-952B-1B6B12A8FBCB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DEF7-65E0-8647-8D41-57980F1E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33C7-0C21-634B-9232-89AED669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991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3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31BD6DA5-9406-D149-A9F0-94599470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6156960"/>
            <a:ext cx="1651000" cy="190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AA61AF7-0A68-1346-8A03-3E8C31A1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899340"/>
            <a:ext cx="5334000" cy="111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B8831-8F35-FF42-902D-9F4408DA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2748070"/>
            <a:ext cx="7378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6C7814-19D0-D044-AD35-ED9091139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sz="4800" dirty="0">
                <a:solidFill>
                  <a:srgbClr val="00A499"/>
                </a:solidFill>
              </a:rPr>
              <a:t>Aplikace pro komunikaci s PIR senzory</a:t>
            </a:r>
            <a:endParaRPr lang="cs-CZ" sz="4800" dirty="0">
              <a:solidFill>
                <a:srgbClr val="00A499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3462E6A-BA43-6348-924A-E49976C562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David Racl</a:t>
            </a:r>
            <a:r>
              <a:rPr lang="en-US" dirty="0"/>
              <a:t>, </a:t>
            </a:r>
            <a:r>
              <a:rPr lang="cs-CZ" dirty="0"/>
              <a:t>Lucie Zámečníková</a:t>
            </a:r>
            <a:r>
              <a:rPr lang="en-US" dirty="0"/>
              <a:t>,</a:t>
            </a:r>
            <a:r>
              <a:rPr lang="cs-CZ" dirty="0"/>
              <a:t> Boris Pustějovský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98121F1-3D8E-594F-90DB-4F0B98C0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25/11/22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ECFA50-A063-9142-88B9-F0C90FFC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Aplikace pro komunikaci s PIR senzory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A7925D-4BBE-3C40-9FF4-E3054648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64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err="1">
                <a:solidFill>
                  <a:srgbClr val="00A499"/>
                </a:solidFill>
              </a:rPr>
              <a:t>Analýza</a:t>
            </a:r>
            <a:r>
              <a:rPr lang="en-US" sz="4400" dirty="0">
                <a:solidFill>
                  <a:srgbClr val="00A499"/>
                </a:solidFill>
              </a:rPr>
              <a:t> </a:t>
            </a:r>
            <a:r>
              <a:rPr lang="en-US" sz="4400" dirty="0" err="1">
                <a:solidFill>
                  <a:srgbClr val="00A499"/>
                </a:solidFill>
              </a:rPr>
              <a:t>problému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5161045" cy="39105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18 </a:t>
            </a:r>
            <a:r>
              <a:rPr lang="en-US" sz="2400" dirty="0" err="1">
                <a:solidFill>
                  <a:schemeClr val="tx1"/>
                </a:solidFill>
              </a:rPr>
              <a:t>svítidel</a:t>
            </a:r>
            <a:r>
              <a:rPr lang="en-US" sz="2400" dirty="0">
                <a:solidFill>
                  <a:schemeClr val="tx1"/>
                </a:solidFill>
              </a:rPr>
              <a:t> (</a:t>
            </a:r>
            <a:r>
              <a:rPr lang="pt-BR" sz="2400" dirty="0">
                <a:solidFill>
                  <a:schemeClr val="tx1"/>
                </a:solidFill>
              </a:rPr>
              <a:t>BOOS Naica a Thorn R2L2)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Venkovní prostředí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Demonstrace moderních technologií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Nepřetržitý provoz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Spolehlivost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Bezpečnost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Archivace, analýza a reporting dat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25/11/22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Aplikace pro komunikaci s PIR senzory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  <p:pic>
        <p:nvPicPr>
          <p:cNvPr id="8" name="Obrázek 7" descr="Graphical user interface&#10;&#10;Description automatically generated">
            <a:extLst>
              <a:ext uri="{FF2B5EF4-FFF2-40B4-BE49-F238E27FC236}">
                <a16:creationId xmlns:a16="http://schemas.microsoft.com/office/drawing/2014/main" id="{975F360E-5F71-720F-CA32-C1BC6E50A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95" b="12670"/>
          <a:stretch/>
        </p:blipFill>
        <p:spPr bwMode="auto">
          <a:xfrm>
            <a:off x="6203949" y="1155772"/>
            <a:ext cx="4841240" cy="5191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75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ázek 17">
            <a:extLst>
              <a:ext uri="{FF2B5EF4-FFF2-40B4-BE49-F238E27FC236}">
                <a16:creationId xmlns:a16="http://schemas.microsoft.com/office/drawing/2014/main" id="{436A5CC4-4FB6-E670-49CE-A4A25A8E9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985" y="4396292"/>
            <a:ext cx="2350738" cy="188351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80F7F99D-0478-09BB-1DA2-D936D9E91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57" y="2066455"/>
            <a:ext cx="3045561" cy="303681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rgbClr val="00A499"/>
                </a:solidFill>
              </a:rPr>
              <a:t>Výběr</a:t>
            </a:r>
            <a:r>
              <a:rPr lang="en-US" sz="4400" dirty="0">
                <a:solidFill>
                  <a:srgbClr val="00A499"/>
                </a:solidFill>
              </a:rPr>
              <a:t> </a:t>
            </a:r>
            <a:r>
              <a:rPr lang="en-US" sz="4400" dirty="0" err="1">
                <a:solidFill>
                  <a:srgbClr val="00A499"/>
                </a:solidFill>
              </a:rPr>
              <a:t>technologie</a:t>
            </a:r>
            <a:r>
              <a:rPr lang="en-US" sz="4400" dirty="0">
                <a:solidFill>
                  <a:srgbClr val="00A499"/>
                </a:solidFill>
              </a:rPr>
              <a:t> </a:t>
            </a:r>
            <a:r>
              <a:rPr lang="en-US" sz="4400" dirty="0" err="1">
                <a:solidFill>
                  <a:srgbClr val="00A499"/>
                </a:solidFill>
              </a:rPr>
              <a:t>hardwaru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8D458C-E8D2-6548-A2AB-3A6B2DCC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97" y="2231570"/>
            <a:ext cx="5611149" cy="397168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Vlastní</a:t>
            </a: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a typeface="Calibri" panose="020F0502020204030204" pitchFamily="34" charset="0"/>
                <a:cs typeface="Times New Roman" panose="02020603050405020304" pitchFamily="18" charset="0"/>
              </a:rPr>
              <a:t>modul</a:t>
            </a:r>
            <a:endParaRPr lang="en-US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Raspberry Pi RP2040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Passive infrared sensor (PIR) sensor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 err="1">
                <a:ea typeface="Calibri" panose="020F0502020204030204" pitchFamily="34" charset="0"/>
                <a:cs typeface="Times New Roman" panose="02020603050405020304" pitchFamily="18" charset="0"/>
              </a:rPr>
              <a:t>Přenos</a:t>
            </a: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 + PoE (viz 802.3af)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IP68 / UV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ochrana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Cena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25/11/22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82236"/>
            <a:ext cx="9937749" cy="309266"/>
          </a:xfrm>
        </p:spPr>
        <p:txBody>
          <a:bodyPr/>
          <a:lstStyle/>
          <a:p>
            <a:r>
              <a:rPr lang="pl-PL" dirty="0"/>
              <a:t>Aplikace pro komunikaci s PIR senzory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4630741-9144-A8D5-151D-48FB1322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6" y="4352395"/>
            <a:ext cx="3304933" cy="230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3F78B6D2-A711-FD9D-8723-5B7878C60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861114" y="1629472"/>
            <a:ext cx="3177155" cy="14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rgbClr val="00A499"/>
                </a:solidFill>
              </a:rPr>
              <a:t>Návrh</a:t>
            </a:r>
            <a:r>
              <a:rPr lang="en-US" sz="4400" dirty="0">
                <a:solidFill>
                  <a:srgbClr val="00A499"/>
                </a:solidFill>
              </a:rPr>
              <a:t> </a:t>
            </a:r>
            <a:r>
              <a:rPr lang="en-US" sz="4400" dirty="0" err="1">
                <a:solidFill>
                  <a:srgbClr val="00A499"/>
                </a:solidFill>
              </a:rPr>
              <a:t>softwaru</a:t>
            </a:r>
            <a:r>
              <a:rPr lang="en-US" sz="4400" dirty="0">
                <a:solidFill>
                  <a:srgbClr val="00A499"/>
                </a:solidFill>
              </a:rPr>
              <a:t> (</a:t>
            </a:r>
            <a:r>
              <a:rPr lang="en-US" sz="4400" dirty="0" err="1">
                <a:solidFill>
                  <a:srgbClr val="00A499"/>
                </a:solidFill>
              </a:rPr>
              <a:t>modul</a:t>
            </a:r>
            <a:r>
              <a:rPr lang="en-US" sz="4400" dirty="0">
                <a:solidFill>
                  <a:srgbClr val="00A499"/>
                </a:solidFill>
              </a:rPr>
              <a:t>) 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8D458C-E8D2-6548-A2AB-3A6B2DCC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95" y="2231570"/>
            <a:ext cx="6957597" cy="3971687"/>
          </a:xfrm>
        </p:spPr>
        <p:txBody>
          <a:bodyPr>
            <a:normAutofit/>
          </a:bodyPr>
          <a:lstStyle/>
          <a:p>
            <a:r>
              <a:rPr lang="en-US" sz="2800" dirty="0" err="1"/>
              <a:t>CircuitPython</a:t>
            </a:r>
            <a:endParaRPr lang="en-US" sz="2800" dirty="0"/>
          </a:p>
          <a:p>
            <a:r>
              <a:rPr lang="en-US" sz="2800" dirty="0" err="1"/>
              <a:t>CircuitPython</a:t>
            </a:r>
            <a:r>
              <a:rPr lang="en-US" sz="2800" dirty="0"/>
              <a:t> WIZNET5K driver (TCP/IP stack)</a:t>
            </a:r>
          </a:p>
          <a:p>
            <a:r>
              <a:rPr lang="en-US" sz="2800" dirty="0"/>
              <a:t>GPIO pro PIR sensory</a:t>
            </a:r>
          </a:p>
          <a:p>
            <a:r>
              <a:rPr lang="en-US" sz="2800" dirty="0"/>
              <a:t>Reporting </a:t>
            </a:r>
            <a:r>
              <a:rPr lang="en-US" sz="2800" dirty="0" err="1"/>
              <a:t>změny</a:t>
            </a:r>
            <a:r>
              <a:rPr lang="en-US" sz="2800" dirty="0"/>
              <a:t> </a:t>
            </a:r>
            <a:r>
              <a:rPr lang="en-US" sz="2800" dirty="0" err="1"/>
              <a:t>stavů</a:t>
            </a:r>
            <a:r>
              <a:rPr lang="en-US" sz="2800" dirty="0"/>
              <a:t> IO + </a:t>
            </a:r>
            <a:r>
              <a:rPr lang="en-US" sz="2800" dirty="0" err="1"/>
              <a:t>kontrola</a:t>
            </a:r>
            <a:r>
              <a:rPr lang="en-US" sz="2800" dirty="0"/>
              <a:t> </a:t>
            </a:r>
            <a:r>
              <a:rPr lang="en-US" sz="2800" dirty="0" err="1"/>
              <a:t>zdraví</a:t>
            </a:r>
            <a:endParaRPr lang="en-US" sz="2800" dirty="0"/>
          </a:p>
          <a:p>
            <a:r>
              <a:rPr lang="en-US" sz="2800" dirty="0"/>
              <a:t>3bytový </a:t>
            </a:r>
            <a:r>
              <a:rPr lang="en-US" sz="2800" dirty="0" err="1"/>
              <a:t>komunikační</a:t>
            </a:r>
            <a:r>
              <a:rPr lang="en-US" sz="2800" dirty="0"/>
              <a:t> </a:t>
            </a:r>
            <a:r>
              <a:rPr lang="en-US" sz="2800" dirty="0" err="1"/>
              <a:t>protokol</a:t>
            </a:r>
            <a:endParaRPr lang="en-US" sz="2800" dirty="0"/>
          </a:p>
          <a:p>
            <a:pPr lvl="1"/>
            <a:r>
              <a:rPr lang="en-US" sz="2000" dirty="0"/>
              <a:t>1. byte: </a:t>
            </a:r>
            <a:r>
              <a:rPr lang="en-US" sz="2000" dirty="0" err="1"/>
              <a:t>modul</a:t>
            </a:r>
            <a:r>
              <a:rPr lang="en-US" sz="2000" dirty="0"/>
              <a:t> ID</a:t>
            </a:r>
          </a:p>
          <a:p>
            <a:pPr lvl="1"/>
            <a:r>
              <a:rPr lang="en-US" sz="2000" dirty="0"/>
              <a:t>2. byte: </a:t>
            </a:r>
            <a:r>
              <a:rPr lang="en-US" sz="2000" dirty="0" err="1"/>
              <a:t>senzor</a:t>
            </a:r>
            <a:r>
              <a:rPr lang="en-US" sz="2000" dirty="0"/>
              <a:t> ID</a:t>
            </a:r>
          </a:p>
          <a:p>
            <a:pPr lvl="1"/>
            <a:r>
              <a:rPr lang="en-US" sz="2000" dirty="0"/>
              <a:t>3. byte: </a:t>
            </a:r>
            <a:r>
              <a:rPr lang="en-US" sz="2000" dirty="0" err="1"/>
              <a:t>stav</a:t>
            </a:r>
            <a:endParaRPr lang="en-US" sz="2000" dirty="0"/>
          </a:p>
          <a:p>
            <a:endParaRPr lang="en-US" sz="3200" dirty="0"/>
          </a:p>
          <a:p>
            <a:endParaRPr lang="en-US" sz="3200" dirty="0"/>
          </a:p>
          <a:p>
            <a:endParaRPr lang="cs-CZ" sz="3200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25/11/22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Aplikace pro komunikaci s PIR senzory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4200A9-837A-0516-FE76-F5662BE66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6" r="23450"/>
          <a:stretch/>
        </p:blipFill>
        <p:spPr bwMode="auto">
          <a:xfrm>
            <a:off x="7283571" y="1242790"/>
            <a:ext cx="4235940" cy="481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90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rgbClr val="00A499"/>
                </a:solidFill>
              </a:rPr>
              <a:t>Návrh</a:t>
            </a:r>
            <a:r>
              <a:rPr lang="en-US" sz="4400" dirty="0">
                <a:solidFill>
                  <a:srgbClr val="00A499"/>
                </a:solidFill>
              </a:rPr>
              <a:t> </a:t>
            </a:r>
            <a:r>
              <a:rPr lang="en-US" sz="4400" dirty="0" err="1">
                <a:solidFill>
                  <a:srgbClr val="00A499"/>
                </a:solidFill>
              </a:rPr>
              <a:t>softwaru</a:t>
            </a:r>
            <a:r>
              <a:rPr lang="en-US" sz="4400" dirty="0">
                <a:solidFill>
                  <a:srgbClr val="00A499"/>
                </a:solidFill>
              </a:rPr>
              <a:t> (server </a:t>
            </a:r>
            <a:r>
              <a:rPr lang="en-US" sz="4400" dirty="0" err="1">
                <a:solidFill>
                  <a:srgbClr val="00A499"/>
                </a:solidFill>
              </a:rPr>
              <a:t>aplikace</a:t>
            </a:r>
            <a:r>
              <a:rPr lang="en-US" sz="4400" dirty="0">
                <a:solidFill>
                  <a:srgbClr val="00A499"/>
                </a:solidFill>
              </a:rPr>
              <a:t>) 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25/11/22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754BDB5-6540-C34B-8087-39B427E4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Aplikace pro komunikaci s PIR senzory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DD65D43D-805E-111C-67B1-F6CC9839E63B}"/>
              </a:ext>
            </a:extLst>
          </p:cNvPr>
          <p:cNvSpPr txBox="1">
            <a:spLocks/>
          </p:cNvSpPr>
          <p:nvPr/>
        </p:nvSpPr>
        <p:spPr>
          <a:xfrm>
            <a:off x="310711" y="2213114"/>
            <a:ext cx="7676614" cy="39716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TypeScript (</a:t>
            </a:r>
            <a:r>
              <a:rPr lang="en-US" sz="2800" dirty="0" err="1"/>
              <a:t>dle</a:t>
            </a:r>
            <a:r>
              <a:rPr lang="en-US" sz="2800" dirty="0"/>
              <a:t> </a:t>
            </a:r>
            <a:r>
              <a:rPr lang="en-US" sz="2800" dirty="0" err="1"/>
              <a:t>normy</a:t>
            </a:r>
            <a:r>
              <a:rPr lang="en-US" sz="2800" dirty="0"/>
              <a:t> ECMAScript 6)</a:t>
            </a:r>
          </a:p>
          <a:p>
            <a:r>
              <a:rPr lang="en-US" sz="2800" dirty="0" err="1"/>
              <a:t>Multiplatformní</a:t>
            </a:r>
            <a:endParaRPr lang="en-US" sz="2800" dirty="0"/>
          </a:p>
          <a:p>
            <a:r>
              <a:rPr lang="en-US" sz="2800" dirty="0" err="1"/>
              <a:t>Provoz</a:t>
            </a:r>
            <a:r>
              <a:rPr lang="en-US" sz="2800" dirty="0"/>
              <a:t> v </a:t>
            </a:r>
            <a:r>
              <a:rPr lang="en-US" sz="2800" dirty="0" err="1"/>
              <a:t>kontejneru</a:t>
            </a:r>
            <a:endParaRPr lang="en-US" sz="2800" dirty="0"/>
          </a:p>
          <a:p>
            <a:r>
              <a:rPr lang="en-US" sz="2800" dirty="0"/>
              <a:t>MongoDB</a:t>
            </a:r>
          </a:p>
          <a:p>
            <a:r>
              <a:rPr lang="en-US" sz="2800" dirty="0" err="1"/>
              <a:t>Konfigurovatelný</a:t>
            </a:r>
            <a:endParaRPr lang="en-US" sz="2800" dirty="0"/>
          </a:p>
          <a:p>
            <a:r>
              <a:rPr lang="en-US" sz="2800" dirty="0"/>
              <a:t>HTTP, WebSocket a MQTT API</a:t>
            </a:r>
          </a:p>
          <a:p>
            <a:r>
              <a:rPr lang="en-US" sz="2800" dirty="0" err="1"/>
              <a:t>Kontrola</a:t>
            </a:r>
            <a:r>
              <a:rPr lang="en-US" sz="2800" dirty="0"/>
              <a:t> </a:t>
            </a:r>
            <a:r>
              <a:rPr lang="en-US" sz="2800" dirty="0" err="1"/>
              <a:t>zdraví</a:t>
            </a:r>
            <a:endParaRPr lang="en-US" sz="2800" dirty="0"/>
          </a:p>
          <a:p>
            <a:r>
              <a:rPr lang="en-US" sz="2800" dirty="0"/>
              <a:t>100% </a:t>
            </a:r>
            <a:r>
              <a:rPr lang="en-US" sz="2800" dirty="0" err="1"/>
              <a:t>pokrytí</a:t>
            </a:r>
            <a:r>
              <a:rPr lang="en-US" sz="2800" dirty="0"/>
              <a:t> testy</a:t>
            </a:r>
            <a:endParaRPr lang="en-US" sz="3200" dirty="0"/>
          </a:p>
          <a:p>
            <a:endParaRPr lang="cs-CZ" sz="3200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05EEDB78-9C33-7869-D549-034E8B0C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16" y="2839434"/>
            <a:ext cx="6763173" cy="33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8574-6581-B943-9544-53578E1A0E6E}" type="datetime3">
              <a:rPr lang="cs-CZ" smtClean="0"/>
              <a:t>25/11/22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B228093-4893-764A-89E9-6B9C6335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Aplikace pro komunikaci s PIR senzory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5A0DD5F-9D7C-234D-BBCB-4B088545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6</a:t>
            </a:fld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451861" y="3075057"/>
            <a:ext cx="5280660" cy="70788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4000" b="1" dirty="0" err="1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Děkuji</a:t>
            </a:r>
            <a:r>
              <a:rPr lang="en-US" sz="4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za </a:t>
            </a:r>
            <a:r>
              <a:rPr lang="en-US" sz="4000" b="1" dirty="0" err="1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pozornost</a:t>
            </a:r>
            <a:endParaRPr lang="cs-CZ" sz="4000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1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8574-6581-B943-9544-53578E1A0E6E}" type="datetime3">
              <a:rPr lang="cs-CZ" smtClean="0"/>
              <a:t>25/11/22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B228093-4893-764A-89E9-6B9C6335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Aplikace pro komunikaci s PIR senzory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5A0DD5F-9D7C-234D-BBCB-4B088545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311860" y="1181701"/>
            <a:ext cx="5280660" cy="70788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4000" b="1" dirty="0" err="1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Prostor</a:t>
            </a:r>
            <a:r>
              <a:rPr lang="en-US" sz="4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 </a:t>
            </a:r>
            <a:r>
              <a:rPr lang="en-US" sz="4000" b="1" dirty="0" err="1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dotazy</a:t>
            </a:r>
            <a:endParaRPr lang="cs-CZ" sz="4000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4" name="Picture 4" descr="Coding cat is raising your productivity &lt;3 : r/aww">
            <a:extLst>
              <a:ext uri="{FF2B5EF4-FFF2-40B4-BE49-F238E27FC236}">
                <a16:creationId xmlns:a16="http://schemas.microsoft.com/office/drawing/2014/main" id="{496714F8-A135-3F35-C4C3-BCBA041A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50" y="1946638"/>
            <a:ext cx="5882561" cy="435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45592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0 FEI CZ verze" id="{6C08F42E-4C42-1248-AFBD-44B85FF3097C}" vid="{625188C0-F481-6D4D-9D88-9817E5AEE6D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40 FEI CZ verze" id="{6C08F42E-4C42-1248-AFBD-44B85FF3097C}" vid="{D4DD8BDB-1D41-D74E-BC7B-57F90FB64D14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prezentace</Template>
  <TotalTime>159</TotalTime>
  <Words>214</Words>
  <Application>Microsoft Office PowerPoint</Application>
  <PresentationFormat>Širokoúhlá obrazovka</PresentationFormat>
  <Paragraphs>68</Paragraphs>
  <Slides>8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Motiv Office</vt:lpstr>
      <vt:lpstr>Custom Design</vt:lpstr>
      <vt:lpstr>Prezentace aplikace PowerPoint</vt:lpstr>
      <vt:lpstr>Aplikace pro komunikaci s PIR senzory</vt:lpstr>
      <vt:lpstr>Analýza problému</vt:lpstr>
      <vt:lpstr>Výběr technologie hardwaru</vt:lpstr>
      <vt:lpstr>Návrh softwaru (modul) </vt:lpstr>
      <vt:lpstr>Návrh softwaru (server aplikace) 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David Racl</dc:creator>
  <cp:lastModifiedBy>David Racl</cp:lastModifiedBy>
  <cp:revision>54</cp:revision>
  <dcterms:created xsi:type="dcterms:W3CDTF">2022-11-25T19:43:50Z</dcterms:created>
  <dcterms:modified xsi:type="dcterms:W3CDTF">2022-11-25T22:24:10Z</dcterms:modified>
</cp:coreProperties>
</file>